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3" r:id="rId1"/>
  </p:sldMasterIdLst>
  <p:sldIdLst>
    <p:sldId id="256" r:id="rId2"/>
    <p:sldId id="263" r:id="rId3"/>
    <p:sldId id="269" r:id="rId4"/>
    <p:sldId id="268" r:id="rId5"/>
    <p:sldId id="271" r:id="rId6"/>
    <p:sldId id="264" r:id="rId7"/>
    <p:sldId id="265" r:id="rId8"/>
    <p:sldId id="274" r:id="rId9"/>
    <p:sldId id="266" r:id="rId10"/>
    <p:sldId id="275" r:id="rId11"/>
    <p:sldId id="276" r:id="rId12"/>
    <p:sldId id="267" r:id="rId13"/>
    <p:sldId id="272" r:id="rId14"/>
    <p:sldId id="277" r:id="rId15"/>
    <p:sldId id="257" r:id="rId16"/>
    <p:sldId id="258" r:id="rId17"/>
    <p:sldId id="261" r:id="rId18"/>
    <p:sldId id="260" r:id="rId19"/>
    <p:sldId id="262" r:id="rId20"/>
    <p:sldId id="259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2/2/2019</a:t>
            </a:fld>
            <a:endParaRPr lang="en-US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2/2/2019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2/2/2019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2/2/2019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2/2/2019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2/2/2019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2/2/2019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2/2/2019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2/2/2019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2/2/2019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2/2/2019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2/2/2019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ieh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89213" y="2155318"/>
            <a:ext cx="8915399" cy="2262781"/>
          </a:xfrm>
        </p:spPr>
        <p:txBody>
          <a:bodyPr>
            <a:normAutofit/>
          </a:bodyPr>
          <a:lstStyle/>
          <a:p>
            <a:r>
              <a:rPr lang="fr-FR" sz="4800" dirty="0" smtClean="0"/>
              <a:t>L’économie humaine, une référence pour l’action</a:t>
            </a:r>
            <a:endParaRPr lang="fr-FR" sz="4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1723623" y="590282"/>
            <a:ext cx="2717442" cy="772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755" y="231313"/>
            <a:ext cx="4361217" cy="1956061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7122017" y="5903662"/>
            <a:ext cx="4382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Bangui, 2 février  2019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486431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L’économie humaine: une façon d’agir,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trois dimensions de la transformation de la société</a:t>
            </a:r>
          </a:p>
          <a:p>
            <a:pPr lvl="2"/>
            <a:r>
              <a:rPr lang="fr-FR" dirty="0" smtClean="0"/>
              <a:t>Se changer soi-même</a:t>
            </a:r>
          </a:p>
          <a:p>
            <a:pPr lvl="2"/>
            <a:r>
              <a:rPr lang="fr-FR" dirty="0" smtClean="0"/>
              <a:t>Changer le territoire où l’on vit</a:t>
            </a:r>
          </a:p>
          <a:p>
            <a:pPr lvl="2"/>
            <a:r>
              <a:rPr lang="fr-FR" dirty="0" smtClean="0"/>
              <a:t>Changer les structures globales</a:t>
            </a:r>
          </a:p>
          <a:p>
            <a:pPr lvl="2"/>
            <a:endParaRPr lang="fr-FR" dirty="0" smtClean="0"/>
          </a:p>
          <a:p>
            <a:pPr lvl="2">
              <a:buNone/>
            </a:pPr>
            <a:endParaRPr lang="fr-FR" dirty="0" smtClean="0"/>
          </a:p>
          <a:p>
            <a:r>
              <a:rPr lang="fr-FR" dirty="0" smtClean="0"/>
              <a:t>Un rapport exigeant entre les acteurs de la société civile et les pouvoirs publics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09910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L’économie humaine, les fondements de la maison commune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64823" y="2525485"/>
            <a:ext cx="8905104" cy="2791098"/>
          </a:xfrm>
        </p:spPr>
        <p:txBody>
          <a:bodyPr>
            <a:normAutofit fontScale="92500"/>
          </a:bodyPr>
          <a:lstStyle/>
          <a:p>
            <a:pPr lvl="1"/>
            <a:r>
              <a:rPr lang="fr-FR" dirty="0" smtClean="0"/>
              <a:t>La réalisation des droits humains, la dignité de chacun et de tous</a:t>
            </a:r>
          </a:p>
          <a:p>
            <a:pPr lvl="1"/>
            <a:r>
              <a:rPr lang="fr-FR" dirty="0" smtClean="0"/>
              <a:t>Le progrès démocratique</a:t>
            </a:r>
          </a:p>
          <a:p>
            <a:pPr lvl="1"/>
            <a:r>
              <a:rPr lang="fr-FR" dirty="0" smtClean="0"/>
              <a:t>Les biens communs sont destinés à tous: les ressources naturelles, les connaissances, les technologies, le patrimoine culturel</a:t>
            </a:r>
          </a:p>
          <a:p>
            <a:pPr lvl="1"/>
            <a:r>
              <a:rPr lang="fr-FR" dirty="0" smtClean="0"/>
              <a:t>Le travail digne</a:t>
            </a:r>
          </a:p>
          <a:p>
            <a:pPr lvl="1"/>
            <a:r>
              <a:rPr lang="fr-FR" dirty="0" smtClean="0"/>
              <a:t>La solidarité</a:t>
            </a:r>
          </a:p>
          <a:p>
            <a:pPr lvl="1"/>
            <a:r>
              <a:rPr lang="fr-FR" dirty="0" smtClean="0"/>
              <a:t>La coopération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581432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L’économie humaine: des principes d’organisation de la maison commune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i="1" dirty="0" smtClean="0"/>
              <a:t>L’organisation de la société</a:t>
            </a:r>
          </a:p>
          <a:p>
            <a:pPr marL="0" indent="0">
              <a:buNone/>
            </a:pPr>
            <a:endParaRPr lang="fr-FR" b="1" i="1" dirty="0"/>
          </a:p>
          <a:p>
            <a:r>
              <a:rPr lang="fr-FR" dirty="0" smtClean="0"/>
              <a:t>S’organiser sur chaque territoire et gouverner les interdépendances du monde</a:t>
            </a:r>
          </a:p>
          <a:p>
            <a:r>
              <a:rPr lang="fr-FR" dirty="0" smtClean="0"/>
              <a:t>Consolider et approfondir en permanence la démocratie</a:t>
            </a:r>
          </a:p>
          <a:p>
            <a:r>
              <a:rPr lang="fr-FR" dirty="0" smtClean="0"/>
              <a:t>Développer la recherche et le partage du savoir</a:t>
            </a:r>
          </a:p>
          <a:p>
            <a:r>
              <a:rPr lang="fr-FR" dirty="0" smtClean="0"/>
              <a:t>Promouvoir l’éducation pour tous, à tous les âges de la vie, sous toutes ses formes</a:t>
            </a:r>
          </a:p>
          <a:p>
            <a:r>
              <a:rPr lang="fr-FR" dirty="0" smtClean="0"/>
              <a:t>Faire circuler l’information, donner à tous les moyens de communiquer</a:t>
            </a:r>
          </a:p>
          <a:p>
            <a:r>
              <a:rPr lang="fr-FR" dirty="0" smtClean="0"/>
              <a:t>Permettre à tous d’être des êtres de culture, à la fois enracinés et ouverts, amateurs et créateurs</a:t>
            </a:r>
          </a:p>
          <a:p>
            <a:r>
              <a:rPr lang="fr-FR" dirty="0" smtClean="0"/>
              <a:t>Organiser des services collectifs qui bénéficient à tous grâce à la contribution de tous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94510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L’économie humaine: des principes d’organisation de la maison commune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i="1" dirty="0" smtClean="0"/>
              <a:t>L‘organisation de l’économie</a:t>
            </a:r>
          </a:p>
          <a:p>
            <a:endParaRPr lang="fr-FR" dirty="0"/>
          </a:p>
          <a:p>
            <a:r>
              <a:rPr lang="fr-FR" dirty="0"/>
              <a:t>Tous des entrepreneurs</a:t>
            </a:r>
          </a:p>
          <a:p>
            <a:pPr lvl="1"/>
            <a:r>
              <a:rPr lang="fr-FR" dirty="0" smtClean="0"/>
              <a:t>Favoriser les initiatives, les innovations</a:t>
            </a:r>
          </a:p>
          <a:p>
            <a:pPr lvl="1"/>
            <a:r>
              <a:rPr lang="fr-FR" dirty="0" smtClean="0"/>
              <a:t>Développer la ressource humaine, le capital humain</a:t>
            </a:r>
          </a:p>
          <a:p>
            <a:r>
              <a:rPr lang="fr-FR" dirty="0" smtClean="0"/>
              <a:t>Des acteurs économiques responsables, à l’égard de la société, de la nature</a:t>
            </a:r>
          </a:p>
          <a:p>
            <a:r>
              <a:rPr lang="fr-FR" dirty="0" smtClean="0"/>
              <a:t>Des acteurs économiques organisés</a:t>
            </a:r>
          </a:p>
          <a:p>
            <a:r>
              <a:rPr lang="fr-FR" dirty="0" smtClean="0"/>
              <a:t>La négociation, la convention comme mode de régulation des différences d’intérêt et d’objectifs</a:t>
            </a:r>
          </a:p>
          <a:p>
            <a:r>
              <a:rPr lang="fr-FR" dirty="0" smtClean="0"/>
              <a:t>Un système financier au service de </a:t>
            </a:r>
            <a:r>
              <a:rPr lang="fr-FR" smtClean="0"/>
              <a:t>l’économie réelle</a:t>
            </a:r>
            <a:endParaRPr lang="fr-FR" dirty="0" smtClean="0"/>
          </a:p>
        </p:txBody>
      </p:sp>
    </p:spTree>
    <p:extLst>
      <p:ext uri="{BB962C8B-B14F-4D97-AF65-F5344CB8AC3E}">
        <p14:creationId xmlns="" xmlns:p14="http://schemas.microsoft.com/office/powerpoint/2010/main" val="3901432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L’économie humaine, </a:t>
            </a:r>
            <a:r>
              <a:rPr lang="fr-FR" dirty="0" smtClean="0"/>
              <a:t>des questions </a:t>
            </a:r>
            <a:r>
              <a:rPr lang="fr-FR" dirty="0" err="1" smtClean="0"/>
              <a:t>partagees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75657" y="2016033"/>
            <a:ext cx="8856618" cy="4280264"/>
          </a:xfrm>
        </p:spPr>
        <p:txBody>
          <a:bodyPr>
            <a:normAutofit lnSpcReduction="10000"/>
          </a:bodyPr>
          <a:lstStyle/>
          <a:p>
            <a:pPr lvl="1"/>
            <a:r>
              <a:rPr lang="fr-FR" dirty="0" smtClean="0"/>
              <a:t>La globalisation néolibérale est-elle la cause structurelle de toutes les misères et de toutes les injustices du monde ?</a:t>
            </a:r>
            <a:endParaRPr lang="fr-FR" dirty="0" smtClean="0"/>
          </a:p>
          <a:p>
            <a:pPr lvl="1"/>
            <a:r>
              <a:rPr lang="fr-FR" dirty="0" smtClean="0"/>
              <a:t>La spiritualité est-elle une dimension de la vision globale de l’homme portée par l’économie humaine? Si oui, comment concilier cette vision avec le pluralisme des confessions et des convictions ?</a:t>
            </a:r>
            <a:endParaRPr lang="fr-FR" dirty="0" smtClean="0"/>
          </a:p>
          <a:p>
            <a:pPr lvl="1"/>
            <a:r>
              <a:rPr lang="fr-FR" dirty="0" smtClean="0"/>
              <a:t>La démocratie participative doit-elle remplacer la démocratie représentative?</a:t>
            </a:r>
          </a:p>
          <a:p>
            <a:pPr lvl="1"/>
            <a:r>
              <a:rPr lang="fr-FR" dirty="0" smtClean="0"/>
              <a:t>Propriété individuelle et biens communs</a:t>
            </a:r>
          </a:p>
          <a:p>
            <a:pPr lvl="1"/>
            <a:r>
              <a:rPr lang="fr-FR" dirty="0" smtClean="0"/>
              <a:t>Profit individuel et bien commun</a:t>
            </a:r>
          </a:p>
          <a:p>
            <a:pPr lvl="1"/>
            <a:r>
              <a:rPr lang="fr-FR" dirty="0" smtClean="0"/>
              <a:t>L’égalité des droits doit être absolue, mais qu’en est-il de l’égalité </a:t>
            </a:r>
            <a:r>
              <a:rPr lang="fr-FR" smtClean="0"/>
              <a:t>des conditions?</a:t>
            </a:r>
            <a:endParaRPr lang="fr-FR" dirty="0" smtClean="0"/>
          </a:p>
          <a:p>
            <a:pPr lvl="1"/>
            <a:endParaRPr lang="fr-FR" dirty="0" smtClean="0"/>
          </a:p>
        </p:txBody>
      </p:sp>
    </p:spTree>
    <p:extLst>
      <p:ext uri="{BB962C8B-B14F-4D97-AF65-F5344CB8AC3E}">
        <p14:creationId xmlns="" xmlns:p14="http://schemas.microsoft.com/office/powerpoint/2010/main" val="581432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 Réseau international pour une économie humaine (RIEH)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réseau de celles et ceux qui agissent avec la référence à l’économie humaine </a:t>
            </a:r>
          </a:p>
          <a:p>
            <a:endParaRPr lang="fr-FR" dirty="0"/>
          </a:p>
          <a:p>
            <a:r>
              <a:rPr lang="fr-FR" dirty="0" smtClean="0"/>
              <a:t>Qui?</a:t>
            </a:r>
          </a:p>
          <a:p>
            <a:r>
              <a:rPr lang="fr-FR" dirty="0" smtClean="0"/>
              <a:t>Pour faire quoi?</a:t>
            </a:r>
          </a:p>
          <a:p>
            <a:r>
              <a:rPr lang="fr-FR" dirty="0" smtClean="0"/>
              <a:t>Comment?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917686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RIEH. Qui?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Les organisations diverses qui agissent pour une économie humaine, pour que chaque personne autour d’elles et dans le monde vivent dans la dignité</a:t>
            </a:r>
          </a:p>
          <a:p>
            <a:r>
              <a:rPr lang="fr-FR" dirty="0" smtClean="0"/>
              <a:t>ONG, organisations paysannes, syndicats, mouvements d’éducation populaire, organisations de consommateurs</a:t>
            </a:r>
          </a:p>
          <a:p>
            <a:r>
              <a:rPr lang="fr-FR" dirty="0" smtClean="0"/>
              <a:t>Centres de formation et de recherche</a:t>
            </a:r>
          </a:p>
          <a:p>
            <a:r>
              <a:rPr lang="fr-FR" dirty="0" smtClean="0"/>
              <a:t>Acteurs économiques</a:t>
            </a:r>
          </a:p>
          <a:p>
            <a:r>
              <a:rPr lang="fr-FR" dirty="0" smtClean="0"/>
              <a:t>Collectivités locales</a:t>
            </a:r>
          </a:p>
          <a:p>
            <a:r>
              <a:rPr lang="fr-FR" dirty="0" smtClean="0"/>
              <a:t>…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ou</a:t>
            </a:r>
            <a:endParaRPr lang="fr-FR" dirty="0"/>
          </a:p>
          <a:p>
            <a:endParaRPr lang="fr-FR" dirty="0" smtClean="0"/>
          </a:p>
          <a:p>
            <a:r>
              <a:rPr lang="fr-FR" dirty="0" smtClean="0"/>
              <a:t>Des personnes participant à ces organisations ou à des institutions organisant la vie sociale et économique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566866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RIEH. Pour quoi faire?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Se faire connaître auprès des autres acteurs de l’économie humaine et les connaître</a:t>
            </a:r>
          </a:p>
          <a:p>
            <a:r>
              <a:rPr lang="fr-FR" dirty="0" smtClean="0"/>
              <a:t>Echanger</a:t>
            </a:r>
          </a:p>
          <a:p>
            <a:r>
              <a:rPr lang="fr-FR" dirty="0" smtClean="0"/>
              <a:t>Réfléchir ensemble</a:t>
            </a:r>
          </a:p>
          <a:p>
            <a:r>
              <a:rPr lang="fr-FR" dirty="0" smtClean="0"/>
              <a:t>Intervenir dans les débats publics, influencer les décideurs, </a:t>
            </a:r>
          </a:p>
          <a:p>
            <a:r>
              <a:rPr lang="fr-FR" dirty="0" smtClean="0"/>
              <a:t>Agir ensemble là où des groupes sont constitués </a:t>
            </a:r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8525798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RIEH. Comment?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En organisant des groupes locaux d’acteurs de l’économie humaine</a:t>
            </a:r>
          </a:p>
          <a:p>
            <a:r>
              <a:rPr lang="fr-FR" dirty="0" smtClean="0"/>
              <a:t>En organisant des échanges et des rencontres entre ces groupes locaux </a:t>
            </a:r>
          </a:p>
          <a:p>
            <a:pPr lvl="1"/>
            <a:r>
              <a:rPr lang="fr-FR" dirty="0"/>
              <a:t>Par un site web</a:t>
            </a:r>
          </a:p>
          <a:p>
            <a:pPr lvl="1"/>
            <a:r>
              <a:rPr lang="fr-FR" dirty="0"/>
              <a:t>Par des rencontres </a:t>
            </a:r>
            <a:r>
              <a:rPr lang="fr-FR" dirty="0" smtClean="0"/>
              <a:t>internationales (régionales, continentales, mondiales)</a:t>
            </a:r>
          </a:p>
          <a:p>
            <a:r>
              <a:rPr lang="fr-FR" dirty="0" smtClean="0"/>
              <a:t>En publiant </a:t>
            </a:r>
            <a:r>
              <a:rPr lang="fr-FR" sz="1400" dirty="0" smtClean="0"/>
              <a:t>(sous forme de papier, de documents numériques, de vidéos)</a:t>
            </a:r>
          </a:p>
          <a:p>
            <a:pPr lvl="1"/>
            <a:r>
              <a:rPr lang="fr-FR" dirty="0" smtClean="0"/>
              <a:t>Un livre </a:t>
            </a:r>
            <a:r>
              <a:rPr lang="fr-FR" i="1" dirty="0" smtClean="0"/>
              <a:t>Chemins d’économie humaine</a:t>
            </a:r>
          </a:p>
          <a:p>
            <a:pPr lvl="1"/>
            <a:r>
              <a:rPr lang="fr-FR" dirty="0" smtClean="0"/>
              <a:t>Une revue </a:t>
            </a:r>
            <a:r>
              <a:rPr lang="fr-FR" i="1" dirty="0" smtClean="0"/>
              <a:t>Développement et civilisations</a:t>
            </a:r>
          </a:p>
          <a:p>
            <a:pPr lvl="1"/>
            <a:r>
              <a:rPr lang="fr-FR" dirty="0" smtClean="0"/>
              <a:t>Des monographies sur l’action des membres</a:t>
            </a:r>
          </a:p>
          <a:p>
            <a:pPr lvl="1"/>
            <a:r>
              <a:rPr lang="fr-FR" dirty="0" smtClean="0"/>
              <a:t>Les résultats du travail des groupes locaux et des rencontres internationales</a:t>
            </a:r>
          </a:p>
          <a:p>
            <a:r>
              <a:rPr lang="fr-FR" dirty="0" smtClean="0"/>
              <a:t>En menant un programme d’action pour tout le réseau: « Des territoires en marche vers l’économie humaine</a:t>
            </a:r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9814814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RIEH. Comment devenir membre?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En adhérant, via le site </a:t>
            </a:r>
            <a:r>
              <a:rPr lang="fr-FR" dirty="0" smtClean="0">
                <a:hlinkClick r:id="rId2"/>
              </a:rPr>
              <a:t>www.rieh.org</a:t>
            </a:r>
            <a:r>
              <a:rPr lang="fr-FR" dirty="0" smtClean="0"/>
              <a:t> ou par un formulaire</a:t>
            </a:r>
          </a:p>
          <a:p>
            <a:endParaRPr lang="fr-FR" dirty="0" smtClean="0"/>
          </a:p>
          <a:p>
            <a:r>
              <a:rPr lang="fr-FR" dirty="0" smtClean="0"/>
              <a:t>En contribuant au fonctionnement du réseau par une cotisation </a:t>
            </a:r>
          </a:p>
          <a:p>
            <a:pPr lvl="1"/>
            <a:r>
              <a:rPr lang="fr-FR" dirty="0" smtClean="0"/>
              <a:t>de 200 $ ou €/130 000 FCFA pour les organisations, </a:t>
            </a:r>
          </a:p>
          <a:p>
            <a:pPr lvl="1"/>
            <a:r>
              <a:rPr lang="fr-FR" dirty="0" smtClean="0"/>
              <a:t>50 $ ou €/32500 FCFA pour les personnes)</a:t>
            </a:r>
          </a:p>
          <a:p>
            <a:pPr lvl="1">
              <a:buNone/>
            </a:pPr>
            <a:r>
              <a:rPr lang="fr-FR" dirty="0" smtClean="0"/>
              <a:t>Cette cotisation reste au niveau local pour assurer le fonctionnement du groupe local</a:t>
            </a:r>
          </a:p>
        </p:txBody>
      </p:sp>
    </p:spTree>
    <p:extLst>
      <p:ext uri="{BB962C8B-B14F-4D97-AF65-F5344CB8AC3E}">
        <p14:creationId xmlns="" xmlns:p14="http://schemas.microsoft.com/office/powerpoint/2010/main" val="2811527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L’économie humaine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Ce n’est pas un système théorique qu’il faudrait appliquer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C’est une perspective commune pour  des organisations et des personnes </a:t>
            </a:r>
          </a:p>
          <a:p>
            <a:pPr lvl="1"/>
            <a:r>
              <a:rPr lang="fr-FR" dirty="0"/>
              <a:t>Qui refusent tout ce qui dans notre monde bafoue la dignité humaine et détruit la planète</a:t>
            </a:r>
          </a:p>
          <a:p>
            <a:pPr lvl="1"/>
            <a:r>
              <a:rPr lang="fr-FR" dirty="0"/>
              <a:t>Qui affirment des convictions humanistes et écologiques</a:t>
            </a:r>
          </a:p>
          <a:p>
            <a:pPr lvl="1"/>
            <a:r>
              <a:rPr lang="fr-FR" dirty="0"/>
              <a:t>Qui agissent pour </a:t>
            </a:r>
            <a:r>
              <a:rPr lang="fr-FR" dirty="0" smtClean="0"/>
              <a:t>transformer l’organisation de leur territoire, de leur société et du monde</a:t>
            </a:r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9635305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566670"/>
            <a:ext cx="8911687" cy="1338330"/>
          </a:xfrm>
        </p:spPr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5400" dirty="0" smtClean="0"/>
              <a:t>Marchons ensemble sur les chemins de l’économie humaine</a:t>
            </a:r>
            <a:endParaRPr lang="fr-FR" sz="5400" dirty="0"/>
          </a:p>
        </p:txBody>
      </p:sp>
    </p:spTree>
    <p:extLst>
      <p:ext uri="{BB962C8B-B14F-4D97-AF65-F5344CB8AC3E}">
        <p14:creationId xmlns="" xmlns:p14="http://schemas.microsoft.com/office/powerpoint/2010/main" val="635114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Chemins d’économie humaine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livre commence par des exemples d’actions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Il cherche à tirer les leçons de ces </a:t>
            </a:r>
            <a:r>
              <a:rPr lang="fr-FR" dirty="0" smtClean="0"/>
              <a:t>actions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L’économie humaine est le fruit toujours en mouvement de la recherche- action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01640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L’économie: l’organisation de la maison commune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L’économie, ce n’est pas seulement la production de biens et de services, la consommation, les échanges</a:t>
            </a:r>
          </a:p>
          <a:p>
            <a:r>
              <a:rPr lang="fr-FR" dirty="0" smtClean="0"/>
              <a:t>C’est plus globalement comment nous </a:t>
            </a:r>
            <a:r>
              <a:rPr lang="fr-FR" dirty="0" smtClean="0"/>
              <a:t>nous </a:t>
            </a:r>
            <a:r>
              <a:rPr lang="fr-FR" dirty="0" smtClean="0"/>
              <a:t>organisons pour que chaque personne vive dans la dignité et soit créateur, pour répondre aux besoins de tous les humains dans toutes leurs dimensions</a:t>
            </a:r>
          </a:p>
          <a:p>
            <a:r>
              <a:rPr lang="fr-FR" dirty="0" smtClean="0"/>
              <a:t>Se situer dans le mouvement de l’économie humaine, c’est refuser que l’économie, comme système de production de richesses soit à elle-même sa propre fin.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05195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L’économie humaine: une référence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 regard critique sur la société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Une vision de la société comme maison commune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Une façon d’agir pour transformer la société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Des principes d’organisation de la maison </a:t>
            </a:r>
            <a:r>
              <a:rPr lang="fr-FR" dirty="0" smtClean="0"/>
              <a:t>commune</a:t>
            </a:r>
          </a:p>
          <a:p>
            <a:endParaRPr lang="fr-FR" dirty="0" smtClean="0"/>
          </a:p>
          <a:p>
            <a:r>
              <a:rPr lang="fr-FR" dirty="0" smtClean="0"/>
              <a:t>Des questions partagées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055961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L’économie humaine: une critique du désordre établi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2790422"/>
            <a:ext cx="8915400" cy="3777622"/>
          </a:xfrm>
        </p:spPr>
        <p:txBody>
          <a:bodyPr>
            <a:normAutofit/>
          </a:bodyPr>
          <a:lstStyle/>
          <a:p>
            <a:r>
              <a:rPr lang="fr-FR" dirty="0" smtClean="0"/>
              <a:t>Au point de départ de l’action: une révolte, un refus, de l’indignation</a:t>
            </a:r>
          </a:p>
          <a:p>
            <a:r>
              <a:rPr lang="fr-FR" dirty="0" smtClean="0"/>
              <a:t>Ca ne peut pas continuer comme cela</a:t>
            </a:r>
          </a:p>
          <a:p>
            <a:r>
              <a:rPr lang="fr-FR" dirty="0" smtClean="0"/>
              <a:t>Il faut agir, on peut agir</a:t>
            </a:r>
          </a:p>
          <a:p>
            <a:r>
              <a:rPr lang="fr-FR" dirty="0" smtClean="0"/>
              <a:t>Je m’y mets moi-même</a:t>
            </a:r>
          </a:p>
          <a:p>
            <a:r>
              <a:rPr lang="fr-FR" dirty="0" smtClean="0"/>
              <a:t>Avec d’autres</a:t>
            </a:r>
          </a:p>
          <a:p>
            <a:r>
              <a:rPr lang="fr-FR" dirty="0" smtClean="0"/>
              <a:t>Pour transformer l’organisation de la société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374249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L’économie humaine, une vision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2790423"/>
            <a:ext cx="8915400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400" dirty="0" smtClean="0"/>
              <a:t>Tout l’homme, tous les hommes</a:t>
            </a:r>
          </a:p>
          <a:p>
            <a:pPr marL="0" indent="0" algn="ctr">
              <a:buNone/>
            </a:pPr>
            <a:endParaRPr lang="fr-FR" sz="2400" dirty="0" smtClean="0"/>
          </a:p>
          <a:p>
            <a:pPr marL="0" indent="0" algn="ctr">
              <a:buNone/>
            </a:pPr>
            <a:endParaRPr lang="fr-FR" sz="2400" dirty="0"/>
          </a:p>
          <a:p>
            <a:pPr marL="0" indent="0" algn="ctr">
              <a:buNone/>
            </a:pPr>
            <a:endParaRPr lang="fr-FR" sz="2400" dirty="0"/>
          </a:p>
          <a:p>
            <a:pPr marL="0" indent="0" algn="ctr">
              <a:buNone/>
            </a:pPr>
            <a:r>
              <a:rPr lang="fr-FR" sz="2400" dirty="0" err="1" smtClean="0"/>
              <a:t>Each</a:t>
            </a:r>
            <a:r>
              <a:rPr lang="fr-FR" sz="2400" dirty="0" smtClean="0"/>
              <a:t> </a:t>
            </a:r>
            <a:r>
              <a:rPr lang="fr-FR" sz="2400" dirty="0" err="1" smtClean="0"/>
              <a:t>person</a:t>
            </a:r>
            <a:r>
              <a:rPr lang="fr-FR" sz="2400" dirty="0" smtClean="0"/>
              <a:t>, the </a:t>
            </a:r>
            <a:r>
              <a:rPr lang="fr-FR" sz="2400" dirty="0" err="1" smtClean="0"/>
              <a:t>whole</a:t>
            </a:r>
            <a:r>
              <a:rPr lang="fr-FR" sz="2400" dirty="0" smtClean="0"/>
              <a:t> </a:t>
            </a:r>
            <a:r>
              <a:rPr lang="fr-FR" sz="2400" dirty="0" err="1" smtClean="0"/>
              <a:t>person</a:t>
            </a:r>
            <a:r>
              <a:rPr lang="fr-FR" sz="2400" dirty="0" smtClean="0"/>
              <a:t>, all the </a:t>
            </a:r>
            <a:r>
              <a:rPr lang="fr-FR" sz="2400" dirty="0" err="1" smtClean="0"/>
              <a:t>persons</a:t>
            </a:r>
            <a:endParaRPr lang="fr-FR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407122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L’économie humaine, une vision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/>
              <a:t>Une vision de l’homme et de l’humanité</a:t>
            </a:r>
          </a:p>
          <a:p>
            <a:pPr lvl="1"/>
            <a:r>
              <a:rPr lang="fr-FR" dirty="0" smtClean="0"/>
              <a:t>La personne humaine, singulière et en relation</a:t>
            </a:r>
          </a:p>
          <a:p>
            <a:pPr lvl="1"/>
            <a:r>
              <a:rPr lang="fr-FR" dirty="0" smtClean="0"/>
              <a:t>En relation avec elle-même, avec les autres, avec l’univers, (avec Dieu)</a:t>
            </a:r>
          </a:p>
          <a:p>
            <a:pPr lvl="1"/>
            <a:r>
              <a:rPr lang="fr-FR" dirty="0" smtClean="0"/>
              <a:t>L’homme aux multiples dimensions. </a:t>
            </a:r>
            <a:r>
              <a:rPr lang="fr-FR" dirty="0"/>
              <a:t>T</a:t>
            </a:r>
            <a:r>
              <a:rPr lang="fr-FR" dirty="0" smtClean="0"/>
              <a:t>rois types de besoins selon </a:t>
            </a:r>
            <a:r>
              <a:rPr lang="fr-FR" dirty="0"/>
              <a:t>L</a:t>
            </a:r>
            <a:r>
              <a:rPr lang="fr-FR" dirty="0" smtClean="0"/>
              <a:t>ebret</a:t>
            </a:r>
          </a:p>
          <a:p>
            <a:pPr lvl="2"/>
            <a:r>
              <a:rPr lang="fr-FR" dirty="0" smtClean="0"/>
              <a:t>Besoins essentiels</a:t>
            </a:r>
          </a:p>
          <a:p>
            <a:pPr lvl="2"/>
            <a:r>
              <a:rPr lang="fr-FR" dirty="0" smtClean="0"/>
              <a:t>Besoins de bien-être</a:t>
            </a:r>
          </a:p>
          <a:p>
            <a:pPr lvl="2"/>
            <a:r>
              <a:rPr lang="fr-FR" dirty="0" smtClean="0"/>
              <a:t>Besoins de dépassement</a:t>
            </a:r>
          </a:p>
          <a:p>
            <a:pPr lvl="1"/>
            <a:r>
              <a:rPr lang="fr-FR" dirty="0" smtClean="0"/>
              <a:t>L’homme créateur</a:t>
            </a:r>
          </a:p>
          <a:p>
            <a:pPr lvl="1"/>
            <a:r>
              <a:rPr lang="fr-FR" dirty="0" smtClean="0"/>
              <a:t>Jardinier de la nature, élément conscient de l’univers</a:t>
            </a:r>
          </a:p>
          <a:p>
            <a:pPr lvl="1"/>
            <a:r>
              <a:rPr lang="fr-FR" dirty="0" smtClean="0"/>
              <a:t>La vie humaine a un sens</a:t>
            </a:r>
          </a:p>
          <a:p>
            <a:pPr lvl="2"/>
            <a:r>
              <a:rPr lang="fr-FR" dirty="0" smtClean="0"/>
              <a:t>Contre le fatalisme, le nihilisme, le cynisme, le matérialisme</a:t>
            </a:r>
          </a:p>
          <a:p>
            <a:pPr lvl="2"/>
            <a:r>
              <a:rPr lang="fr-FR" dirty="0" smtClean="0"/>
              <a:t>Les valeurs communes ne sont pas des rêveries et des naïvetés, mais des références</a:t>
            </a:r>
          </a:p>
          <a:p>
            <a:pPr lvl="2"/>
            <a:r>
              <a:rPr lang="fr-FR" dirty="0" smtClean="0"/>
              <a:t>Reconnaissance de la diversité dans la quête et l’affirmation du sens de la vie personnelle et du destin collectif de l’humanité</a:t>
            </a:r>
          </a:p>
        </p:txBody>
      </p:sp>
    </p:spTree>
    <p:extLst>
      <p:ext uri="{BB962C8B-B14F-4D97-AF65-F5344CB8AC3E}">
        <p14:creationId xmlns="" xmlns:p14="http://schemas.microsoft.com/office/powerpoint/2010/main" val="346847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L’économie humaine: une façon d’agir,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81942" y="3452948"/>
            <a:ext cx="8983481" cy="2386149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Impliquer les personnes et les groupes concernés par le problème sur lequel on agit</a:t>
            </a:r>
          </a:p>
          <a:p>
            <a:r>
              <a:rPr lang="fr-FR" dirty="0" smtClean="0"/>
              <a:t>Conscientiser</a:t>
            </a:r>
          </a:p>
          <a:p>
            <a:pPr lvl="1"/>
            <a:r>
              <a:rPr lang="fr-FR" dirty="0" smtClean="0"/>
              <a:t>Education permanente</a:t>
            </a:r>
          </a:p>
          <a:p>
            <a:pPr lvl="1"/>
            <a:r>
              <a:rPr lang="fr-FR" dirty="0" smtClean="0"/>
              <a:t>L’école de l’action collective</a:t>
            </a:r>
          </a:p>
          <a:p>
            <a:r>
              <a:rPr lang="fr-FR" dirty="0" smtClean="0"/>
              <a:t>Voir, juger, agir, évaluer…et recommencer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984171" y="2299063"/>
            <a:ext cx="5146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Avec et par</a:t>
            </a:r>
            <a:endParaRPr lang="fr-FR" sz="2400" b="1" dirty="0"/>
          </a:p>
        </p:txBody>
      </p:sp>
    </p:spTree>
    <p:extLst>
      <p:ext uri="{BB962C8B-B14F-4D97-AF65-F5344CB8AC3E}">
        <p14:creationId xmlns="" xmlns:p14="http://schemas.microsoft.com/office/powerpoint/2010/main" val="4099103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963</TotalTime>
  <Words>1131</Words>
  <Application>Microsoft Office PowerPoint</Application>
  <PresentationFormat>Personnalisé</PresentationFormat>
  <Paragraphs>148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Opulent</vt:lpstr>
      <vt:lpstr>L’économie humaine, une référence pour l’action</vt:lpstr>
      <vt:lpstr>L’économie humaine</vt:lpstr>
      <vt:lpstr>Chemins d’économie humaine</vt:lpstr>
      <vt:lpstr>L’économie: l’organisation de la maison commune</vt:lpstr>
      <vt:lpstr>L’économie humaine: une référence</vt:lpstr>
      <vt:lpstr>L’économie humaine: une critique du désordre établi</vt:lpstr>
      <vt:lpstr>L’économie humaine, une vision (1)</vt:lpstr>
      <vt:lpstr>L’économie humaine, une vision (2)</vt:lpstr>
      <vt:lpstr>L’économie humaine: une façon d’agir, (1)</vt:lpstr>
      <vt:lpstr>L’économie humaine: une façon d’agir, (2)</vt:lpstr>
      <vt:lpstr>L’économie humaine, les fondements de la maison commune</vt:lpstr>
      <vt:lpstr>L’économie humaine: des principes d’organisation de la maison commune (1)</vt:lpstr>
      <vt:lpstr>L’économie humaine: des principes d’organisation de la maison commune (2)</vt:lpstr>
      <vt:lpstr>L’économie humaine, des questions partagees</vt:lpstr>
      <vt:lpstr>Le Réseau international pour une économie humaine (RIEH)</vt:lpstr>
      <vt:lpstr>RIEH. Qui?</vt:lpstr>
      <vt:lpstr>RIEH. Pour quoi faire?</vt:lpstr>
      <vt:lpstr>RIEH. Comment?</vt:lpstr>
      <vt:lpstr>RIEH. Comment devenir membre?</vt:lpstr>
      <vt:lpstr>Diapositive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L’économie humaine</dc:title>
  <dc:creator>Michel TISSIER</dc:creator>
  <cp:lastModifiedBy>PORTABLE</cp:lastModifiedBy>
  <cp:revision>65</cp:revision>
  <dcterms:created xsi:type="dcterms:W3CDTF">2017-01-07T02:29:59Z</dcterms:created>
  <dcterms:modified xsi:type="dcterms:W3CDTF">2019-02-02T01:59:03Z</dcterms:modified>
</cp:coreProperties>
</file>